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7" r:id="rId2"/>
    <p:sldId id="256" r:id="rId3"/>
    <p:sldId id="258" r:id="rId4"/>
    <p:sldId id="259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18F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>
        <p:scale>
          <a:sx n="75" d="100"/>
          <a:sy n="75" d="100"/>
        </p:scale>
        <p:origin x="-1236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A523922-3DF7-4BD2-A615-06F6654DECEE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B9BD2D8-C26B-405A-9452-B0EA31358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19249F5-7A22-4B77-9934-005B76D59905}" type="slidenum">
              <a:rPr lang="ru-RU" sz="1200">
                <a:latin typeface="Calibri" pitchFamily="34" charset="0"/>
              </a:rPr>
              <a:pPr algn="r"/>
              <a:t>5</a:t>
            </a:fld>
            <a:endParaRPr lang="ru-RU" sz="1200">
              <a:latin typeface="Calibri" pitchFamily="34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17CCD-B481-4092-975A-00D159EF1021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65301-FCD1-4028-B8EF-A00CCD2E9B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37DDD-DB77-49A2-9CAD-F2443F954EC1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BE827-FFF2-4FB1-A929-123A262859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0231D-CC57-4601-B346-97CF8D108623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A3C09-C6C0-4EC2-8914-258FE8D831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66A30-6786-46F0-B8A6-9155449BDA37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9BC04-6BEE-47FA-B4C9-82BD01335F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E9691-ECDC-4075-B308-7BE21D3ED144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5D723-4EF5-4FD5-93AD-B8B033295C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5E405-04C6-416B-BC12-2773C10D1EF6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4A4B5-CCED-46B4-8788-E061BB0B0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A450E-2CA5-484B-B97E-3E83D8B3E8B3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3838B-DFE5-4511-9708-5288B18406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CBA1E-3496-4691-92BB-FAB540399EEA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FD8E8-4872-423E-AFF2-F07688D28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49341-4F5E-4A8F-91A6-192B6EA7E540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8ECAA-53FB-4A47-B309-B0B54A41C5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6FE0B-39F0-4339-ABD0-A9D83746503B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B1EEE-DFC1-4847-B358-06F0CD7D2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94BBF-B900-46B9-B209-ED652787C158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C3496-E263-4FF0-89EB-8CBB44A2F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6B83CF-DFC9-4D57-94B7-228B694E1917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16DC2E-BC3B-4F07-B51E-4D9A6CA788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571500"/>
            <a:ext cx="8715375" cy="555466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Гармонизация систем технического регулирования и оценки соответствия с международными нормами и правилами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Хаитов Актам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Ахмадович</a:t>
            </a:r>
            <a:endParaRPr lang="ru-RU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Генеральный директор Агентства «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Узстандарт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»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300" b="1" smtClean="0">
                <a:solidFill>
                  <a:srgbClr val="0070C0"/>
                </a:solidFill>
              </a:rPr>
              <a:t>ВЗАИМНОЕ ПРИЗНАНИЕ СЕРТИФИКАТОВ </a:t>
            </a:r>
            <a:br>
              <a:rPr lang="ru-RU" sz="3300" b="1" smtClean="0">
                <a:solidFill>
                  <a:srgbClr val="0070C0"/>
                </a:solidFill>
              </a:rPr>
            </a:br>
            <a:r>
              <a:rPr lang="ru-RU" sz="3300" b="1" smtClean="0">
                <a:solidFill>
                  <a:srgbClr val="0070C0"/>
                </a:solidFill>
              </a:rPr>
              <a:t>(2014-2016годы)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43000" y="1928813"/>
          <a:ext cx="7000924" cy="4557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8929"/>
                <a:gridCol w="1760360"/>
                <a:gridCol w="1571635"/>
              </a:tblGrid>
              <a:tr h="910835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Страны СНГ 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Признано сертификатов в Узбекистане</a:t>
                      </a:r>
                      <a:endParaRPr lang="ru-RU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Признанные</a:t>
                      </a:r>
                      <a:r>
                        <a:rPr lang="ru-RU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сертификаты</a:t>
                      </a:r>
                    </a:p>
                    <a:p>
                      <a:pPr algn="ctr"/>
                      <a:r>
                        <a:rPr lang="ru-RU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Узбекистана</a:t>
                      </a:r>
                      <a:endParaRPr lang="ru-RU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10835">
                <a:tc>
                  <a:txBody>
                    <a:bodyPr/>
                    <a:lstStyle/>
                    <a:p>
                      <a:pPr algn="l"/>
                      <a:endParaRPr lang="ru-RU" sz="2400" b="1" dirty="0" smtClean="0"/>
                    </a:p>
                    <a:p>
                      <a:pPr algn="l"/>
                      <a:r>
                        <a:rPr lang="ru-RU" sz="2400" b="1" dirty="0" smtClean="0"/>
                        <a:t>Республика</a:t>
                      </a:r>
                      <a:r>
                        <a:rPr lang="ru-RU" sz="2400" b="1" baseline="0" dirty="0" smtClean="0"/>
                        <a:t> Беларусь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/>
                    </a:p>
                    <a:p>
                      <a:pPr algn="ctr"/>
                      <a:r>
                        <a:rPr lang="ru-RU" sz="2400" b="1" dirty="0" smtClean="0"/>
                        <a:t>1 026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/>
                    </a:p>
                    <a:p>
                      <a:pPr algn="ctr"/>
                      <a:r>
                        <a:rPr lang="ru-RU" sz="2400" b="1" dirty="0" smtClean="0"/>
                        <a:t>-</a:t>
                      </a:r>
                      <a:endParaRPr lang="ru-RU" sz="2400" b="1" dirty="0"/>
                    </a:p>
                  </a:txBody>
                  <a:tcPr/>
                </a:tc>
              </a:tr>
              <a:tr h="910835">
                <a:tc>
                  <a:txBody>
                    <a:bodyPr/>
                    <a:lstStyle/>
                    <a:p>
                      <a:pPr algn="l"/>
                      <a:endParaRPr lang="ru-RU" sz="2400" b="1" dirty="0" smtClean="0"/>
                    </a:p>
                    <a:p>
                      <a:pPr algn="l"/>
                      <a:r>
                        <a:rPr lang="ru-RU" sz="2400" b="1" dirty="0" smtClean="0"/>
                        <a:t>Республика Казахстан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/>
                    </a:p>
                    <a:p>
                      <a:pPr algn="ctr"/>
                      <a:r>
                        <a:rPr lang="ru-RU" sz="2400" b="1" dirty="0" smtClean="0"/>
                        <a:t>1 472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/>
                    </a:p>
                    <a:p>
                      <a:pPr algn="ctr"/>
                      <a:r>
                        <a:rPr lang="ru-RU" sz="2400" b="1" dirty="0" smtClean="0"/>
                        <a:t>1 928</a:t>
                      </a:r>
                      <a:endParaRPr lang="ru-RU" sz="2400" b="1" dirty="0"/>
                    </a:p>
                  </a:txBody>
                  <a:tcPr/>
                </a:tc>
              </a:tr>
              <a:tr h="910835">
                <a:tc>
                  <a:txBody>
                    <a:bodyPr/>
                    <a:lstStyle/>
                    <a:p>
                      <a:pPr algn="l"/>
                      <a:endParaRPr lang="ru-RU" sz="2400" b="1" dirty="0" smtClean="0"/>
                    </a:p>
                    <a:p>
                      <a:pPr algn="l"/>
                      <a:r>
                        <a:rPr lang="ru-RU" sz="2400" b="1" dirty="0" smtClean="0"/>
                        <a:t>Республика Киргизстан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/>
                    </a:p>
                    <a:p>
                      <a:pPr algn="ctr"/>
                      <a:r>
                        <a:rPr lang="ru-RU" sz="2400" b="1" dirty="0" smtClean="0"/>
                        <a:t>1 602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/>
                    </a:p>
                    <a:p>
                      <a:pPr algn="ctr"/>
                      <a:r>
                        <a:rPr lang="ru-RU" sz="2400" b="1" dirty="0" smtClean="0"/>
                        <a:t>118</a:t>
                      </a:r>
                      <a:endParaRPr lang="ru-RU" sz="2400" b="1" dirty="0"/>
                    </a:p>
                  </a:txBody>
                  <a:tcPr/>
                </a:tc>
              </a:tr>
              <a:tr h="910835">
                <a:tc>
                  <a:txBody>
                    <a:bodyPr/>
                    <a:lstStyle/>
                    <a:p>
                      <a:pPr algn="l"/>
                      <a:endParaRPr lang="ru-RU" sz="2400" b="1" dirty="0" smtClean="0"/>
                    </a:p>
                    <a:p>
                      <a:pPr algn="l"/>
                      <a:r>
                        <a:rPr lang="ru-RU" sz="2400" b="1" dirty="0" smtClean="0"/>
                        <a:t>Российская Федерация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/>
                    </a:p>
                    <a:p>
                      <a:pPr algn="ctr"/>
                      <a:r>
                        <a:rPr lang="ru-RU" sz="2400" b="1" dirty="0" smtClean="0"/>
                        <a:t>7 432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/>
                    </a:p>
                    <a:p>
                      <a:pPr algn="ctr"/>
                      <a:r>
                        <a:rPr lang="ru-RU" sz="2400" b="1" dirty="0" smtClean="0"/>
                        <a:t>-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Предложения по дальнейшей гармонизации систем технического регулирования и оценки соответствия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2000250"/>
            <a:ext cx="8643938" cy="4125913"/>
          </a:xfrm>
        </p:spPr>
        <p:txBody>
          <a:bodyPr rtlCol="0">
            <a:normAutofit fontScale="85000" lnSpcReduction="2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активное внедрение международных стандартов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широкое внедрение современных систем управления качеством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активизация взаимодействия с международными организациями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обеспечение системного контроля безопасности продукции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внедрение современных информационных технологий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совместная организация повышения квалификации кадров 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714356"/>
            <a:ext cx="8643938" cy="5411807"/>
          </a:xfrm>
        </p:spPr>
        <p:txBody>
          <a:bodyPr rtlCol="0">
            <a:normAutofit/>
          </a:bodyPr>
          <a:lstStyle/>
          <a:p>
            <a:pPr algn="just" fontAlgn="auto">
              <a:spcAft>
                <a:spcPts val="0"/>
              </a:spcAft>
              <a:buNone/>
              <a:defRPr/>
            </a:pPr>
            <a:endParaRPr lang="ru-RU" sz="6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 fontAlgn="auto">
              <a:spcAft>
                <a:spcPts val="0"/>
              </a:spcAft>
              <a:buNone/>
              <a:defRPr/>
            </a:pPr>
            <a:endParaRPr lang="ru-RU" sz="6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 fontAlgn="auto">
              <a:spcAft>
                <a:spcPts val="0"/>
              </a:spcAft>
              <a:buNone/>
              <a:defRPr/>
            </a:pP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внимание!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857250"/>
            <a:ext cx="7772400" cy="9699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/>
              <a:t>Законодательная основа для осуществления деятельности в сферах технического регулирования и оценки соответствия.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2143125"/>
            <a:ext cx="8143875" cy="421481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B050"/>
                </a:solidFill>
              </a:rPr>
              <a:t>Национальные Законы регулирующие сферу технического регулирования и оценки соответствия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rgbClr val="00B050"/>
              </a:solidFill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B050"/>
                </a:solidFill>
              </a:rPr>
              <a:t>Технические регламенты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rgbClr val="00B050"/>
              </a:solidFill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B050"/>
                </a:solidFill>
              </a:rPr>
              <a:t>Процедуры оценки соответствия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ПРИНЯТЫЕ ТЕХНИЧЕСКИЕ РЕГЛАМЕНТЫ СТРАН СНГ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71487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/>
              <a:t>Украина                                    </a:t>
            </a:r>
            <a:r>
              <a:rPr lang="ru-RU" sz="2800" b="1" dirty="0" smtClean="0"/>
              <a:t>-   </a:t>
            </a:r>
            <a:r>
              <a:rPr lang="ru-RU" sz="2800" b="1" dirty="0" smtClean="0">
                <a:latin typeface="Arial" charset="0"/>
              </a:rPr>
              <a:t> </a:t>
            </a:r>
            <a:r>
              <a:rPr lang="ru-RU" sz="2800" b="1" dirty="0" smtClean="0"/>
              <a:t>53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Республика Казахстан          -   </a:t>
            </a:r>
            <a:r>
              <a:rPr lang="ru-RU" sz="2800" b="1" dirty="0" smtClean="0">
                <a:latin typeface="Arial" charset="0"/>
              </a:rPr>
              <a:t> </a:t>
            </a:r>
            <a:r>
              <a:rPr lang="ru-RU" sz="2800" b="1" dirty="0" smtClean="0"/>
              <a:t>36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Республика Кыргызстан       -   38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Республика Узбекистан       -   </a:t>
            </a:r>
            <a:r>
              <a:rPr lang="ru-RU" sz="2800" b="1" dirty="0" smtClean="0">
                <a:latin typeface="Arial" charset="0"/>
              </a:rPr>
              <a:t> </a:t>
            </a:r>
            <a:r>
              <a:rPr lang="ru-RU" sz="2800" b="1" dirty="0" smtClean="0"/>
              <a:t>24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Республика Беларусь          -    </a:t>
            </a:r>
            <a:r>
              <a:rPr lang="ru-RU" sz="2800" b="1" dirty="0" smtClean="0">
                <a:latin typeface="Arial" charset="0"/>
              </a:rPr>
              <a:t> </a:t>
            </a:r>
            <a:r>
              <a:rPr lang="ru-RU" sz="2800" b="1" dirty="0" smtClean="0"/>
              <a:t>18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Республик Таджикистан     -   </a:t>
            </a:r>
            <a:r>
              <a:rPr lang="ru-RU" sz="2800" b="1" dirty="0" smtClean="0">
                <a:latin typeface="Arial" charset="0"/>
              </a:rPr>
              <a:t> </a:t>
            </a:r>
            <a:r>
              <a:rPr lang="ru-RU" sz="2800" b="1" dirty="0" smtClean="0"/>
              <a:t> 14 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Республика Молдова          – </a:t>
            </a:r>
            <a:r>
              <a:rPr lang="ru-RU" sz="2800" b="1" dirty="0" smtClean="0">
                <a:latin typeface="Arial" charset="0"/>
              </a:rPr>
              <a:t>   </a:t>
            </a:r>
            <a:r>
              <a:rPr lang="ru-RU" sz="2800" b="1" dirty="0" smtClean="0"/>
              <a:t>12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Российской Федерация      -    </a:t>
            </a:r>
            <a:r>
              <a:rPr lang="ru-RU" sz="2800" b="1" dirty="0" smtClean="0">
                <a:latin typeface="Arial" charset="0"/>
              </a:rPr>
              <a:t> </a:t>
            </a:r>
            <a:r>
              <a:rPr lang="ru-RU" sz="2800" b="1" dirty="0" smtClean="0"/>
              <a:t>10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Технические регламенты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b="1" dirty="0" smtClean="0"/>
              <a:t>     Таможенного Союза            -   40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800" b="1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800" b="1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86438" y="6357960"/>
            <a:ext cx="3357562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источник: </a:t>
            </a:r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www.tnpa.by/PerechenMezDocByKat.php</a:t>
            </a:r>
            <a:endParaRPr lang="ru-RU" sz="1400" b="1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Принятие технических регламентов в Республике Узбекистан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75" y="1857375"/>
            <a:ext cx="2428875" cy="41433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Программа разработки общих и специальных технических регламентов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3214688" y="2143125"/>
            <a:ext cx="1285875" cy="428625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214688" y="5214938"/>
            <a:ext cx="1357312" cy="357187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00563" y="1857375"/>
            <a:ext cx="3929062" cy="11430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Общий технический регламент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утверждается Кабинетом Министров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4786313"/>
            <a:ext cx="3857625" cy="11430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Специальный  технический регламент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утверждается государственным органом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Номер слайда 3"/>
          <p:cNvSpPr txBox="1">
            <a:spLocks noGrp="1"/>
          </p:cNvSpPr>
          <p:nvPr/>
        </p:nvSpPr>
        <p:spPr bwMode="auto">
          <a:xfrm>
            <a:off x="1116013" y="6365875"/>
            <a:ext cx="5492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238D4007-B52F-48C3-A13C-561930A43518}" type="slidenum">
              <a:rPr lang="ru-RU" sz="2200">
                <a:solidFill>
                  <a:schemeClr val="bg1"/>
                </a:solidFill>
                <a:latin typeface="Calibri" pitchFamily="34" charset="0"/>
              </a:rPr>
              <a:pPr algn="ctr"/>
              <a:t>5</a:t>
            </a:fld>
            <a:endParaRPr lang="ru-RU" sz="2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75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357188"/>
            <a:ext cx="8964612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/>
              <a:t>Реформирование систем стандартизации, сертификации и аккредитации в Республике Узбекистан</a:t>
            </a:r>
          </a:p>
        </p:txBody>
      </p:sp>
      <p:sp>
        <p:nvSpPr>
          <p:cNvPr id="18435" name="Трапеция 14"/>
          <p:cNvSpPr>
            <a:spLocks noChangeArrowheads="1"/>
          </p:cNvSpPr>
          <p:nvPr/>
        </p:nvSpPr>
        <p:spPr bwMode="auto">
          <a:xfrm>
            <a:off x="971550" y="3295650"/>
            <a:ext cx="4394200" cy="1223963"/>
          </a:xfrm>
          <a:custGeom>
            <a:avLst/>
            <a:gdLst>
              <a:gd name="T0" fmla="*/ 2017106 w 4786313"/>
              <a:gd name="T1" fmla="*/ 0 h 1216025"/>
              <a:gd name="T2" fmla="*/ 424809 w 4786313"/>
              <a:gd name="T3" fmla="*/ 615977 h 1216025"/>
              <a:gd name="T4" fmla="*/ 2017106 w 4786313"/>
              <a:gd name="T5" fmla="*/ 1231953 h 1216025"/>
              <a:gd name="T6" fmla="*/ 3609400 w 4786313"/>
              <a:gd name="T7" fmla="*/ 615977 h 1216025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672008 w 4786313"/>
              <a:gd name="T13" fmla="*/ 170732 h 1216025"/>
              <a:gd name="T14" fmla="*/ 4114305 w 4786313"/>
              <a:gd name="T15" fmla="*/ 1216025 h 12160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86313" h="1216025">
                <a:moveTo>
                  <a:pt x="0" y="1216025"/>
                </a:moveTo>
                <a:lnTo>
                  <a:pt x="1008012" y="0"/>
                </a:lnTo>
                <a:lnTo>
                  <a:pt x="3778301" y="0"/>
                </a:lnTo>
                <a:lnTo>
                  <a:pt x="4786313" y="1216025"/>
                </a:lnTo>
                <a:close/>
              </a:path>
            </a:pathLst>
          </a:custGeom>
          <a:solidFill>
            <a:srgbClr val="FF0000"/>
          </a:solidFill>
          <a:ln w="12700" algn="ctr">
            <a:solidFill>
              <a:srgbClr val="33CCCC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20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Технические регламенты</a:t>
            </a:r>
          </a:p>
        </p:txBody>
      </p:sp>
      <p:sp>
        <p:nvSpPr>
          <p:cNvPr id="18436" name="Равнобедренный треугольник 11"/>
          <p:cNvSpPr>
            <a:spLocks noChangeArrowheads="1"/>
          </p:cNvSpPr>
          <p:nvPr/>
        </p:nvSpPr>
        <p:spPr bwMode="auto">
          <a:xfrm>
            <a:off x="1908175" y="1570038"/>
            <a:ext cx="2514600" cy="1662112"/>
          </a:xfrm>
          <a:prstGeom prst="triangle">
            <a:avLst>
              <a:gd name="adj" fmla="val 49662"/>
            </a:avLst>
          </a:prstGeom>
          <a:solidFill>
            <a:srgbClr val="FF0000"/>
          </a:solidFill>
          <a:ln w="12700" algn="ctr">
            <a:solidFill>
              <a:srgbClr val="33CCCC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3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Закон РУз «О техническом регулиро-вании»</a:t>
            </a:r>
            <a:r>
              <a:rPr lang="en-US" sz="1300" b="1">
                <a:solidFill>
                  <a:schemeClr val="bg1"/>
                </a:solidFill>
                <a:latin typeface="Arial Unicode MS" pitchFamily="34" charset="-128"/>
                <a:cs typeface="Times New Roman" pitchFamily="18" charset="0"/>
              </a:rPr>
              <a:t> </a:t>
            </a:r>
            <a:endParaRPr lang="ru-RU" sz="1300" b="1">
              <a:solidFill>
                <a:schemeClr val="bg1"/>
              </a:solidFill>
              <a:latin typeface="Arial Unicode MS" pitchFamily="34" charset="-128"/>
              <a:cs typeface="Times New Roman" pitchFamily="18" charset="0"/>
            </a:endParaRPr>
          </a:p>
        </p:txBody>
      </p:sp>
      <p:sp>
        <p:nvSpPr>
          <p:cNvPr id="18437" name="Трапеция 15"/>
          <p:cNvSpPr>
            <a:spLocks noChangeArrowheads="1"/>
          </p:cNvSpPr>
          <p:nvPr/>
        </p:nvSpPr>
        <p:spPr bwMode="auto">
          <a:xfrm>
            <a:off x="0" y="4591050"/>
            <a:ext cx="6318250" cy="1143000"/>
          </a:xfrm>
          <a:custGeom>
            <a:avLst/>
            <a:gdLst>
              <a:gd name="T0" fmla="*/ 2822293 w 7072313"/>
              <a:gd name="T1" fmla="*/ 0 h 1216025"/>
              <a:gd name="T2" fmla="*/ 420506 w 7072313"/>
              <a:gd name="T3" fmla="*/ 537180 h 1216025"/>
              <a:gd name="T4" fmla="*/ 2822293 w 7072313"/>
              <a:gd name="T5" fmla="*/ 1074360 h 1216025"/>
              <a:gd name="T6" fmla="*/ 5224080 w 7072313"/>
              <a:gd name="T7" fmla="*/ 537180 h 1216025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702490 w 7072313"/>
              <a:gd name="T13" fmla="*/ 120786 h 1216025"/>
              <a:gd name="T14" fmla="*/ 6369821 w 7072313"/>
              <a:gd name="T15" fmla="*/ 1216025 h 12160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072313" h="1216025">
                <a:moveTo>
                  <a:pt x="0" y="1216025"/>
                </a:moveTo>
                <a:lnTo>
                  <a:pt x="1053734" y="0"/>
                </a:lnTo>
                <a:lnTo>
                  <a:pt x="6018579" y="0"/>
                </a:lnTo>
                <a:lnTo>
                  <a:pt x="7072313" y="1216025"/>
                </a:lnTo>
                <a:close/>
              </a:path>
            </a:pathLst>
          </a:custGeom>
          <a:solidFill>
            <a:srgbClr val="00B050"/>
          </a:solidFill>
          <a:ln w="12700" algn="ctr">
            <a:solidFill>
              <a:srgbClr val="33CCCC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Нормативные документы по стандартизации</a:t>
            </a:r>
            <a:endParaRPr lang="ru-RU" sz="12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8" name="Блок-схема: процесс 6"/>
          <p:cNvSpPr>
            <a:spLocks noChangeArrowheads="1"/>
          </p:cNvSpPr>
          <p:nvPr/>
        </p:nvSpPr>
        <p:spPr bwMode="auto">
          <a:xfrm>
            <a:off x="7072313" y="1714500"/>
            <a:ext cx="1714500" cy="2509838"/>
          </a:xfrm>
          <a:prstGeom prst="flowChartProcess">
            <a:avLst/>
          </a:prstGeom>
          <a:solidFill>
            <a:srgbClr val="FF0000"/>
          </a:solidFill>
          <a:ln w="25400" algn="ctr">
            <a:solidFill>
              <a:srgbClr val="236FBC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Обязательное применение</a:t>
            </a:r>
            <a:endParaRPr lang="ru-RU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9" name="Блок-схема: процесс 7"/>
          <p:cNvSpPr>
            <a:spLocks noChangeArrowheads="1"/>
          </p:cNvSpPr>
          <p:nvPr/>
        </p:nvSpPr>
        <p:spPr bwMode="auto">
          <a:xfrm>
            <a:off x="7072313" y="4429125"/>
            <a:ext cx="1714500" cy="1357313"/>
          </a:xfrm>
          <a:prstGeom prst="flowChartProcess">
            <a:avLst/>
          </a:prstGeom>
          <a:solidFill>
            <a:srgbClr val="00B050"/>
          </a:solidFill>
          <a:ln w="25400" algn="ctr">
            <a:solidFill>
              <a:srgbClr val="236FBC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Добровольное применение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184650" y="2562225"/>
            <a:ext cx="2744788" cy="95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970463" y="3776663"/>
            <a:ext cx="1958975" cy="95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899150" y="4991100"/>
            <a:ext cx="958850" cy="95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2071688"/>
            <a:ext cx="4357687" cy="2786062"/>
          </a:xfrm>
        </p:spPr>
        <p:txBody>
          <a:bodyPr rtlCol="0">
            <a:no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осуществление мер по совершенствованию и развитию эталонной базы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поддержание эталонов, их сличение на международном уровне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хранение и передача единиц величин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разработка нормативных документов по обеспечению единства измерений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осуществление метрологического контроля и научных исследований в области метрологии.</a:t>
            </a:r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50" y="428625"/>
            <a:ext cx="4000500" cy="12858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Государственное предприятие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«Узбекский национальный институт метрологии»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625" y="428625"/>
            <a:ext cx="3857625" cy="12858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Государственное предприятие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«Узбекский центр аккредитации органов оценки соответствия»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57750" y="2071688"/>
            <a:ext cx="4071938" cy="2554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участие в реализации государственной политики в области оценки соответствия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/>
            </a:r>
            <a:b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аккредитация в соответствии с международными стандартами органов по оценке соответствия;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активное взаимодействие с международными и национальными органами по аккредитации.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6572250" y="5357813"/>
            <a:ext cx="500063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1714500" y="5357813"/>
            <a:ext cx="500063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63" y="6072188"/>
            <a:ext cx="8215312" cy="6429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обеспечение признания результатов измерений и сертификации на международном уровне 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3214688" y="3714750"/>
            <a:ext cx="3001962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Результаты принятия технических регламентов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457200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прозрачность государственного контроля;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содействие международной торговле;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обеспечение внедрения международных стандартов, норм и правил;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применение стандартов на добровольном уровне;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гармонизация национальных стандартов с международными стандартами;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принятие мер по повышению конкурентоспособности производимой продукции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Оценка соответствия в соответствии с международными стандартами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500" y="2071688"/>
            <a:ext cx="2643188" cy="500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ИСО 17025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1500" y="3000375"/>
            <a:ext cx="2643188" cy="500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ИСО 17020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1500" y="3857625"/>
            <a:ext cx="2643188" cy="500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>
                    <a:lumMod val="95000"/>
                    <a:lumOff val="5000"/>
                  </a:schemeClr>
                </a:solidFill>
              </a:rPr>
              <a:t>ИСО 17021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500" y="4714875"/>
            <a:ext cx="2643188" cy="500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ИСО 17024</a:t>
            </a:r>
          </a:p>
        </p:txBody>
      </p:sp>
      <p:sp>
        <p:nvSpPr>
          <p:cNvPr id="22534" name="AutoShape 33"/>
          <p:cNvSpPr>
            <a:spLocks noChangeArrowheads="1"/>
          </p:cNvSpPr>
          <p:nvPr/>
        </p:nvSpPr>
        <p:spPr bwMode="auto">
          <a:xfrm rot="5400000">
            <a:off x="3638550" y="3433763"/>
            <a:ext cx="1512887" cy="217488"/>
          </a:xfrm>
          <a:prstGeom prst="triangle">
            <a:avLst>
              <a:gd name="adj" fmla="val 50000"/>
            </a:avLst>
          </a:prstGeom>
          <a:solidFill>
            <a:srgbClr val="A50021"/>
          </a:solidFill>
          <a:ln w="9525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5" name="Line 34"/>
          <p:cNvSpPr>
            <a:spLocks noChangeShapeType="1"/>
          </p:cNvSpPr>
          <p:nvPr/>
        </p:nvSpPr>
        <p:spPr bwMode="auto">
          <a:xfrm rot="10800000" flipV="1">
            <a:off x="3857625" y="2500313"/>
            <a:ext cx="0" cy="2376487"/>
          </a:xfrm>
          <a:prstGeom prst="line">
            <a:avLst/>
          </a:prstGeom>
          <a:noFill/>
          <a:ln w="76200" cmpd="tri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6" name="Line 35"/>
          <p:cNvSpPr>
            <a:spLocks noChangeShapeType="1"/>
          </p:cNvSpPr>
          <p:nvPr/>
        </p:nvSpPr>
        <p:spPr bwMode="auto">
          <a:xfrm flipH="1" flipV="1">
            <a:off x="4071938" y="2714625"/>
            <a:ext cx="11112" cy="1782763"/>
          </a:xfrm>
          <a:prstGeom prst="line">
            <a:avLst/>
          </a:prstGeom>
          <a:noFill/>
          <a:ln w="57150" cmpd="thickThin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7" name="Rectangle 12"/>
          <p:cNvSpPr>
            <a:spLocks noChangeArrowheads="1"/>
          </p:cNvSpPr>
          <p:nvPr/>
        </p:nvSpPr>
        <p:spPr bwMode="auto">
          <a:xfrm>
            <a:off x="4643438" y="1643063"/>
            <a:ext cx="4500562" cy="41433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31" tIns="45715" rIns="91431" bIns="45715" anchor="ctr"/>
          <a:lstStyle/>
          <a:p>
            <a:pPr marL="176213" indent="-176213" eaLnBrk="0" hangingPunct="0">
              <a:lnSpc>
                <a:spcPct val="110000"/>
              </a:lnSpc>
              <a:buClr>
                <a:srgbClr val="800000"/>
              </a:buClr>
              <a:buSzPct val="150000"/>
              <a:buFontTx/>
              <a:buChar char="•"/>
            </a:pPr>
            <a:r>
              <a:rPr lang="ru-RU" sz="2000">
                <a:solidFill>
                  <a:srgbClr val="000066"/>
                </a:solidFill>
                <a:latin typeface="Calibri" pitchFamily="34" charset="0"/>
              </a:rPr>
              <a:t>Применение единых требований к :</a:t>
            </a:r>
          </a:p>
          <a:p>
            <a:pPr marL="176213" indent="-176213" eaLnBrk="0" hangingPunct="0">
              <a:lnSpc>
                <a:spcPct val="110000"/>
              </a:lnSpc>
              <a:buClr>
                <a:srgbClr val="800000"/>
              </a:buClr>
              <a:buSzPct val="150000"/>
              <a:buFontTx/>
              <a:buChar char="•"/>
            </a:pPr>
            <a:r>
              <a:rPr lang="ru-RU" sz="2000">
                <a:solidFill>
                  <a:srgbClr val="000066"/>
                </a:solidFill>
                <a:latin typeface="Calibri" pitchFamily="34" charset="0"/>
              </a:rPr>
              <a:t>органам по сертификации продукции;</a:t>
            </a:r>
          </a:p>
          <a:p>
            <a:pPr marL="176213" indent="-176213" eaLnBrk="0" hangingPunct="0">
              <a:lnSpc>
                <a:spcPct val="110000"/>
              </a:lnSpc>
              <a:buClr>
                <a:srgbClr val="800000"/>
              </a:buClr>
              <a:buSzPct val="150000"/>
              <a:buFontTx/>
              <a:buChar char="•"/>
            </a:pPr>
            <a:endParaRPr lang="ru-RU" sz="2000">
              <a:solidFill>
                <a:srgbClr val="000066"/>
              </a:solidFill>
              <a:latin typeface="Calibri" pitchFamily="34" charset="0"/>
            </a:endParaRPr>
          </a:p>
          <a:p>
            <a:pPr marL="176213" indent="-176213" eaLnBrk="0" hangingPunct="0">
              <a:lnSpc>
                <a:spcPct val="110000"/>
              </a:lnSpc>
              <a:buClr>
                <a:srgbClr val="800000"/>
              </a:buClr>
              <a:buSzPct val="150000"/>
              <a:buFontTx/>
              <a:buChar char="•"/>
            </a:pPr>
            <a:r>
              <a:rPr lang="ru-RU" sz="2000">
                <a:solidFill>
                  <a:srgbClr val="000066"/>
                </a:solidFill>
                <a:latin typeface="Calibri" pitchFamily="34" charset="0"/>
              </a:rPr>
              <a:t>органам  сертификации систем управления качеством;</a:t>
            </a:r>
          </a:p>
          <a:p>
            <a:pPr marL="176213" indent="-176213" eaLnBrk="0" hangingPunct="0">
              <a:lnSpc>
                <a:spcPct val="110000"/>
              </a:lnSpc>
              <a:buClr>
                <a:srgbClr val="800000"/>
              </a:buClr>
              <a:buSzPct val="150000"/>
              <a:buFontTx/>
              <a:buChar char="•"/>
            </a:pPr>
            <a:endParaRPr lang="ru-RU" sz="2000">
              <a:solidFill>
                <a:srgbClr val="000066"/>
              </a:solidFill>
              <a:latin typeface="Calibri" pitchFamily="34" charset="0"/>
            </a:endParaRPr>
          </a:p>
          <a:p>
            <a:pPr marL="176213" indent="-176213" eaLnBrk="0" hangingPunct="0">
              <a:lnSpc>
                <a:spcPct val="110000"/>
              </a:lnSpc>
              <a:buClr>
                <a:srgbClr val="800000"/>
              </a:buClr>
              <a:buSzPct val="150000"/>
              <a:buFontTx/>
              <a:buChar char="•"/>
            </a:pPr>
            <a:r>
              <a:rPr lang="ru-RU" sz="2000">
                <a:solidFill>
                  <a:srgbClr val="000066"/>
                </a:solidFill>
                <a:latin typeface="Calibri" pitchFamily="34" charset="0"/>
              </a:rPr>
              <a:t>испытательным/измерительным лабораториям;</a:t>
            </a:r>
          </a:p>
          <a:p>
            <a:pPr marL="176213" indent="-176213" eaLnBrk="0" hangingPunct="0">
              <a:lnSpc>
                <a:spcPct val="110000"/>
              </a:lnSpc>
              <a:buClr>
                <a:srgbClr val="800000"/>
              </a:buClr>
              <a:buSzPct val="150000"/>
              <a:buFontTx/>
              <a:buChar char="•"/>
            </a:pPr>
            <a:endParaRPr lang="ru-RU" sz="2000">
              <a:solidFill>
                <a:srgbClr val="000066"/>
              </a:solidFill>
              <a:latin typeface="Calibri" pitchFamily="34" charset="0"/>
            </a:endParaRPr>
          </a:p>
          <a:p>
            <a:pPr marL="176213" indent="-176213" eaLnBrk="0" hangingPunct="0">
              <a:lnSpc>
                <a:spcPct val="110000"/>
              </a:lnSpc>
              <a:buClr>
                <a:srgbClr val="800000"/>
              </a:buClr>
              <a:buSzPct val="150000"/>
              <a:buFontTx/>
              <a:buChar char="•"/>
            </a:pPr>
            <a:r>
              <a:rPr lang="ru-RU" sz="2000">
                <a:solidFill>
                  <a:srgbClr val="000066"/>
                </a:solidFill>
                <a:latin typeface="Calibri" pitchFamily="34" charset="0"/>
              </a:rPr>
              <a:t>различным органам контроля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Гармонизация технических регламентов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7030A0"/>
                </a:solidFill>
              </a:rPr>
              <a:t>Анализ действующего законодательства стран СНГ в сфере технического регулирования и оценки соответствия;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7030A0"/>
                </a:solidFill>
              </a:rPr>
              <a:t>Сравнение всех технических регламентов;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7030A0"/>
                </a:solidFill>
              </a:rPr>
              <a:t>Подготовка предложений по гармонизации;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7030A0"/>
                </a:solidFill>
              </a:rPr>
              <a:t>Создание в рамках МГС механизма обсуждения и принятия соответствующего решения по гармонизации технических регламентов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</TotalTime>
  <Words>388</Words>
  <PresentationFormat>Экран (4:3)</PresentationFormat>
  <Paragraphs>123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Законодательная основа для осуществления деятельности в сферах технического регулирования и оценки соответствия. </vt:lpstr>
      <vt:lpstr>ПРИНЯТЫЕ ТЕХНИЧЕСКИЕ РЕГЛАМЕНТЫ СТРАН СНГ</vt:lpstr>
      <vt:lpstr>Принятие технических регламентов в Республике Узбекистан</vt:lpstr>
      <vt:lpstr>Реформирование систем стандартизации, сертификации и аккредитации в Республике Узбекистан</vt:lpstr>
      <vt:lpstr>Слайд 6</vt:lpstr>
      <vt:lpstr>Результаты принятия технических регламентов</vt:lpstr>
      <vt:lpstr>Оценка соответствия в соответствии с международными стандартами</vt:lpstr>
      <vt:lpstr>Гармонизация технических регламентов</vt:lpstr>
      <vt:lpstr>ВЗАИМНОЕ ПРИЗНАНИЕ СЕРТИФИКАТОВ  (2014-2016годы)</vt:lpstr>
      <vt:lpstr>Предложения по дальнейшей гармонизации систем технического регулирования и оценки соответствия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42</cp:revision>
  <dcterms:created xsi:type="dcterms:W3CDTF">2017-05-25T10:57:14Z</dcterms:created>
  <dcterms:modified xsi:type="dcterms:W3CDTF">2017-05-30T04:07:00Z</dcterms:modified>
</cp:coreProperties>
</file>